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29"/>
  </p:notesMasterIdLst>
  <p:sldIdLst>
    <p:sldId id="256" r:id="rId4"/>
    <p:sldId id="257" r:id="rId5"/>
    <p:sldId id="258" r:id="rId6"/>
    <p:sldId id="298" r:id="rId7"/>
    <p:sldId id="269" r:id="rId8"/>
    <p:sldId id="259" r:id="rId9"/>
    <p:sldId id="261" r:id="rId10"/>
    <p:sldId id="273" r:id="rId11"/>
    <p:sldId id="272" r:id="rId12"/>
    <p:sldId id="274" r:id="rId13"/>
    <p:sldId id="278" r:id="rId14"/>
    <p:sldId id="275" r:id="rId15"/>
    <p:sldId id="300" r:id="rId16"/>
    <p:sldId id="301" r:id="rId17"/>
    <p:sldId id="302" r:id="rId18"/>
    <p:sldId id="292" r:id="rId19"/>
    <p:sldId id="294" r:id="rId20"/>
    <p:sldId id="295" r:id="rId21"/>
    <p:sldId id="296" r:id="rId22"/>
    <p:sldId id="297" r:id="rId23"/>
    <p:sldId id="263" r:id="rId24"/>
    <p:sldId id="299" r:id="rId25"/>
    <p:sldId id="293" r:id="rId26"/>
    <p:sldId id="265" r:id="rId27"/>
    <p:sldId id="30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9" autoAdjust="0"/>
    <p:restoredTop sz="87331" autoAdjust="0"/>
  </p:normalViewPr>
  <p:slideViewPr>
    <p:cSldViewPr snapToGrid="0">
      <p:cViewPr varScale="1">
        <p:scale>
          <a:sx n="109" d="100"/>
          <a:sy n="109" d="100"/>
        </p:scale>
        <p:origin x="706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23.01.2019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Bewegungsmuster</a:t>
            </a:r>
            <a:r>
              <a:rPr lang="de-DE" baseline="0" dirty="0"/>
              <a:t> ^= </a:t>
            </a:r>
            <a:r>
              <a:rPr lang="de-DE" baseline="0" dirty="0" err="1"/>
              <a:t>opt</a:t>
            </a:r>
            <a:r>
              <a:rPr lang="de-DE" baseline="0" dirty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Jedes Cluster beschreibt ein mehrfach vorkommendes Bewegungsmuster im Straßenabschnitt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Bestimmung</a:t>
            </a:r>
            <a:r>
              <a:rPr lang="de-DE" baseline="0" dirty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Fallback</a:t>
            </a:r>
            <a:r>
              <a:rPr lang="de-DE" baseline="0" dirty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Wichtigste Schritte</a:t>
            </a:r>
            <a:r>
              <a:rPr lang="de-DE" baseline="0" dirty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Anlegen der Spuren in Datenformat der </a:t>
            </a:r>
            <a:r>
              <a:rPr lang="de-DE" baseline="0" dirty="0" err="1"/>
              <a:t>Vehicle-Tracker</a:t>
            </a:r>
            <a:r>
              <a:rPr lang="de-DE" baseline="0" dirty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„richtig“ == der Intuition des Menschen entsprechend</a:t>
            </a:r>
          </a:p>
          <a:p>
            <a:endParaRPr lang="de-DE" dirty="0"/>
          </a:p>
          <a:p>
            <a:r>
              <a:rPr lang="de-DE" dirty="0"/>
              <a:t>Alternativer Clusteransatz (vollständige Trajektorien nicht als Voraussetzung)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512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156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MEC-View: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Verbesserung des autonomen Fahrens in Innenstädten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Kombination von Informationen aus Fahrzeuginternen Sensoren mit Infos aus Infrastruktursensoren, Verkehrsanalysen und Simulationen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Bislang Fahrspur-Definition</a:t>
            </a:r>
            <a:r>
              <a:rPr lang="de-DE" baseline="0" dirty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 Lösungen: meist über</a:t>
            </a:r>
            <a:r>
              <a:rPr lang="de-DE" baseline="0" dirty="0"/>
              <a:t> </a:t>
            </a:r>
            <a:r>
              <a:rPr lang="de-DE" baseline="0" dirty="0" err="1"/>
              <a:t>statitionäre</a:t>
            </a:r>
            <a:r>
              <a:rPr lang="de-DE" baseline="0" dirty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1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Vorstellung der wichtigsten Schritte (grob,</a:t>
            </a:r>
            <a:r>
              <a:rPr lang="de-DE" baseline="0" dirty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Vorstellung des WAS, weniger des WIE (Zeit)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1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Wichtigste Vorverarbeitungsschritte:</a:t>
            </a:r>
          </a:p>
          <a:p>
            <a:pPr lvl="1">
              <a:lnSpc>
                <a:spcPct val="100000"/>
              </a:lnSpc>
            </a:pPr>
            <a:r>
              <a:rPr lang="de-DE" dirty="0" err="1"/>
              <a:t>Resampling</a:t>
            </a:r>
            <a:r>
              <a:rPr lang="de-DE" dirty="0"/>
              <a:t> der Trajektorien</a:t>
            </a:r>
          </a:p>
          <a:p>
            <a:pPr lvl="1"/>
            <a:r>
              <a:rPr lang="de-DE" dirty="0"/>
              <a:t>Entfernung zu kurzer Trajektorien</a:t>
            </a:r>
          </a:p>
          <a:p>
            <a:pPr lvl="1"/>
            <a:r>
              <a:rPr lang="de-DE" dirty="0"/>
              <a:t>Entfernung unterbrochener Trajektorien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1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05.1530127" TargetMode="External"/><Relationship Id="rId2" Type="http://schemas.openxmlformats.org/officeDocument/2006/relationships/hyperlink" Target="https://doi.org/10.1109/TSMCB.2005.846652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109/TITS.2006.874722" TargetMode="External"/><Relationship Id="rId4" Type="http://schemas.openxmlformats.org/officeDocument/2006/relationships/hyperlink" Target="https://doi.org/10.1109/MVA.2015.7153201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Fahrspurerkennung in Luftaufnahmen mittels</a:t>
            </a:r>
            <a:br>
              <a:rPr lang="de-DE" sz="4400" dirty="0"/>
            </a:br>
            <a:r>
              <a:rPr lang="de-DE" sz="4400" dirty="0"/>
              <a:t>Fahrzeugtrajektorien</a:t>
            </a:r>
            <a:br>
              <a:rPr lang="de-DE" sz="4400" dirty="0"/>
            </a:br>
            <a:br>
              <a:rPr lang="de-DE" sz="4400" dirty="0"/>
            </a:br>
            <a:r>
              <a:rPr lang="de-DE" sz="3200" dirty="0"/>
              <a:t>Masterarbeit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/>
              <a:t>Steffen Schmid, WS 18/19</a:t>
            </a:r>
          </a:p>
          <a:p>
            <a:r>
              <a:rPr lang="de-DE" cap="none" dirty="0"/>
              <a:t>Hochschule Furtwangen – Fakultät Informatik </a:t>
            </a:r>
          </a:p>
          <a:p>
            <a:r>
              <a:rPr lang="de-DE" cap="none" dirty="0"/>
              <a:t>IT-Designers GmbH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30836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460" y="43083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Identifikation von Spur-Clustern in Trajektoriedaten</a:t>
            </a:r>
          </a:p>
          <a:p>
            <a:r>
              <a:rPr lang="de-DE" dirty="0"/>
              <a:t>Auswahl eines passenden Clusteralgorithmus und Distanzmaßes entscheidend für Ergebnisse</a:t>
            </a:r>
          </a:p>
          <a:p>
            <a:r>
              <a:rPr lang="de-DE" dirty="0"/>
              <a:t>Gewählter Ansatz: DBSCAN Clusteralgorithmus und LCSS Distanzmaß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3.3: Clusteranalyse der Trajektorien</a:t>
            </a:r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werden aus Trajektorie-Clustern abgeleitet</a:t>
            </a:r>
          </a:p>
          <a:p>
            <a:r>
              <a:rPr lang="de-DE" dirty="0"/>
              <a:t>Aufbau Spur-Geometrie:</a:t>
            </a:r>
          </a:p>
          <a:p>
            <a:pPr lvl="1"/>
            <a:r>
              <a:rPr lang="de-DE" dirty="0"/>
              <a:t>Mittellinie</a:t>
            </a:r>
          </a:p>
          <a:p>
            <a:pPr lvl="1"/>
            <a:r>
              <a:rPr lang="de-DE" dirty="0"/>
              <a:t>Zwei Hüll-Linien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406959" y="5019323"/>
            <a:ext cx="337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Aufbau Spur-Geometrie</a:t>
            </a:r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752770" y="3380678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13787" y="5523124"/>
            <a:ext cx="42253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3.5: Bestimmung der Spur-Mittellinien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4130"/>
            <a:ext cx="4370400" cy="352058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Spur-Mittellinien</a:t>
            </a:r>
          </a:p>
        </p:txBody>
      </p:sp>
    </p:spTree>
    <p:extLst>
      <p:ext uri="{BB962C8B-B14F-4D97-AF65-F5344CB8AC3E}">
        <p14:creationId xmlns:p14="http://schemas.microsoft.com/office/powerpoint/2010/main" val="53494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248737" y="5522982"/>
            <a:ext cx="37554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813905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18661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3848687" y="5522982"/>
            <a:ext cx="45555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3.7: Partitionierung der Spur-Geometrien</a:t>
            </a:r>
          </a:p>
        </p:txBody>
      </p:sp>
    </p:spTree>
    <p:extLst>
      <p:ext uri="{BB962C8B-B14F-4D97-AF65-F5344CB8AC3E}">
        <p14:creationId xmlns:p14="http://schemas.microsoft.com/office/powerpoint/2010/main" val="397671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4.1: Fahrspuren Datensatz </a:t>
            </a:r>
            <a:r>
              <a:rPr lang="de-DE" i="1" dirty="0"/>
              <a:t>Entennest</a:t>
            </a:r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4.2: Fahrspuren Datensatz </a:t>
            </a:r>
            <a:r>
              <a:rPr lang="de-DE" i="1" dirty="0"/>
              <a:t>Düsseldorf</a:t>
            </a:r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4.3: Fahrspuren Datensatz </a:t>
            </a:r>
            <a:r>
              <a:rPr lang="de-DE" i="1" dirty="0"/>
              <a:t>Neckartor</a:t>
            </a:r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4.4: Fahrspuren Datensatz </a:t>
            </a:r>
            <a:r>
              <a:rPr lang="de-DE" i="1" dirty="0"/>
              <a:t>Heilbronner-Straße</a:t>
            </a:r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Hintergrund und Ziele der Arbeit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Stand der Technik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Realisierung der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Ergebnisse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Fazit und Ausblick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4.5: Fahrspuren Datensatz </a:t>
            </a:r>
            <a:r>
              <a:rPr lang="de-DE" i="1" dirty="0"/>
              <a:t>Steinheim</a:t>
            </a:r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 und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Entwickelter Ansatz kann Fahrspuren in unterschiedlichen Szenarien erkennen</a:t>
            </a:r>
          </a:p>
          <a:p>
            <a:r>
              <a:rPr lang="de-DE" dirty="0"/>
              <a:t>Ermittelte Spur-Geometrien stimmen meist gut mit realen Fahrspuren überein</a:t>
            </a:r>
          </a:p>
          <a:p>
            <a:r>
              <a:rPr lang="de-DE" dirty="0"/>
              <a:t>Ausreichende Menge kompletter Trajektorien ist Voraussetzung</a:t>
            </a:r>
          </a:p>
          <a:p>
            <a:r>
              <a:rPr lang="de-DE" dirty="0"/>
              <a:t>Die Definition eines Verfahrens, welches sich in allen Situationen korrekt verhält, ist schwierig beziehungsweise unmöglich</a:t>
            </a:r>
          </a:p>
          <a:p>
            <a:r>
              <a:rPr lang="de-DE" dirty="0"/>
              <a:t>Mögliche Optimierungen und Weiterentwicklungen:</a:t>
            </a:r>
          </a:p>
          <a:p>
            <a:pPr lvl="1"/>
            <a:r>
              <a:rPr lang="de-DE" dirty="0"/>
              <a:t>Alternativer Clustering-Ansatz</a:t>
            </a:r>
          </a:p>
          <a:p>
            <a:pPr lvl="1"/>
            <a:r>
              <a:rPr lang="de-DE" dirty="0"/>
              <a:t>Korrektur der Fahrzeugpositionen bei niedrigen Aufnahmewinkeln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8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7200" dirty="0"/>
              <a:t>Fragen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[1]</a:t>
            </a:r>
            <a:r>
              <a:rPr lang="de-DE" dirty="0"/>
              <a:t>: MEC-View Projektwebseite: </a:t>
            </a:r>
            <a:r>
              <a:rPr lang="de-DE" dirty="0">
                <a:hlinkClick r:id="rId2"/>
              </a:rPr>
              <a:t>http://mec-view.de/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1" dirty="0"/>
              <a:t>[</a:t>
            </a:r>
            <a:r>
              <a:rPr lang="de-DE" b="1" i="1" dirty="0" err="1"/>
              <a:t>Makris</a:t>
            </a:r>
            <a:r>
              <a:rPr lang="de-DE" b="1" i="1" dirty="0"/>
              <a:t> et al., 2005]</a:t>
            </a:r>
            <a:r>
              <a:rPr lang="de-DE" dirty="0"/>
              <a:t>, Learning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observing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. </a:t>
            </a:r>
            <a:r>
              <a:rPr lang="de-DE" i="1" dirty="0"/>
              <a:t>IEEE Transactions on Systems, Man,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Cybernetics</a:t>
            </a:r>
            <a:r>
              <a:rPr lang="de-DE" i="1" dirty="0"/>
              <a:t>, Part B: </a:t>
            </a:r>
            <a:r>
              <a:rPr lang="de-DE" i="1" dirty="0" err="1"/>
              <a:t>Cybernetics</a:t>
            </a:r>
            <a:r>
              <a:rPr lang="de-DE" dirty="0"/>
              <a:t>, </a:t>
            </a:r>
            <a:r>
              <a:rPr lang="de-DE" i="1" dirty="0"/>
              <a:t>35</a:t>
            </a:r>
            <a:r>
              <a:rPr lang="de-DE" dirty="0"/>
              <a:t>(3), 397–408. </a:t>
            </a:r>
            <a:r>
              <a:rPr lang="de-DE" dirty="0">
                <a:hlinkClick r:id="rId2"/>
              </a:rPr>
              <a:t>https://doi.org/10.1109/TSMCB.2005.846652</a:t>
            </a:r>
            <a:endParaRPr lang="de-DE" dirty="0"/>
          </a:p>
          <a:p>
            <a:r>
              <a:rPr lang="en-US" b="1" i="1" dirty="0"/>
              <a:t>[Hu et al., 2005]</a:t>
            </a:r>
            <a:r>
              <a:rPr lang="en-US" dirty="0"/>
              <a:t>, Similarity based vehicle trajectory clustering and anomaly detection. In </a:t>
            </a:r>
            <a:r>
              <a:rPr lang="en-US" i="1" dirty="0"/>
              <a:t>Proceedings - International Conference on Image Processing, ICIP</a:t>
            </a:r>
            <a:r>
              <a:rPr lang="en-US" dirty="0"/>
              <a:t> (Vol. 2, pp. 602–605). </a:t>
            </a:r>
            <a:r>
              <a:rPr lang="en-US" dirty="0">
                <a:hlinkClick r:id="rId3"/>
              </a:rPr>
              <a:t>https://doi.org/10.1109/ICIP.2005.1530127</a:t>
            </a:r>
            <a:endParaRPr lang="en-US" dirty="0"/>
          </a:p>
          <a:p>
            <a:r>
              <a:rPr lang="de-DE" b="1" i="1" dirty="0"/>
              <a:t>[Teng et al., 2015]</a:t>
            </a:r>
            <a:r>
              <a:rPr lang="de-DE" dirty="0"/>
              <a:t>, Lane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vector-based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. 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14th IAPR International Conference on </a:t>
            </a:r>
            <a:r>
              <a:rPr lang="de-DE" i="1" dirty="0" err="1"/>
              <a:t>Machine</a:t>
            </a:r>
            <a:r>
              <a:rPr lang="de-DE" i="1" dirty="0"/>
              <a:t> Vision </a:t>
            </a:r>
            <a:r>
              <a:rPr lang="de-DE" i="1" dirty="0" err="1"/>
              <a:t>Applications</a:t>
            </a:r>
            <a:r>
              <a:rPr lang="de-DE" i="1" dirty="0"/>
              <a:t>, MVA 2015</a:t>
            </a:r>
            <a:r>
              <a:rPr lang="de-DE" dirty="0"/>
              <a:t> (pp. 345–348). IEEE. </a:t>
            </a:r>
            <a:r>
              <a:rPr lang="de-DE" dirty="0">
                <a:hlinkClick r:id="rId4"/>
              </a:rPr>
              <a:t>https://doi.org/10.1109/MVA.2015.7153201</a:t>
            </a:r>
            <a:endParaRPr lang="de-DE" dirty="0"/>
          </a:p>
          <a:p>
            <a:r>
              <a:rPr lang="de-DE" b="1" i="1" dirty="0"/>
              <a:t>[</a:t>
            </a:r>
            <a:r>
              <a:rPr lang="de-DE" b="1" i="1" dirty="0" err="1"/>
              <a:t>Hsieh</a:t>
            </a:r>
            <a:r>
              <a:rPr lang="de-DE" b="1" i="1" dirty="0"/>
              <a:t> et al., 2006]</a:t>
            </a:r>
            <a:r>
              <a:rPr lang="de-DE" dirty="0"/>
              <a:t>, </a:t>
            </a:r>
            <a:r>
              <a:rPr lang="de-DE" dirty="0" err="1"/>
              <a:t>Automatic</a:t>
            </a:r>
            <a:r>
              <a:rPr lang="de-DE" dirty="0"/>
              <a:t> Traffic </a:t>
            </a:r>
            <a:r>
              <a:rPr lang="de-DE" dirty="0" err="1"/>
              <a:t>Surveillance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Tracking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. </a:t>
            </a:r>
            <a:r>
              <a:rPr lang="de-DE" i="1" dirty="0"/>
              <a:t>IEEE Transactions on Intelligent Transportation Systems</a:t>
            </a:r>
            <a:r>
              <a:rPr lang="de-DE" dirty="0"/>
              <a:t>, </a:t>
            </a:r>
            <a:r>
              <a:rPr lang="de-DE" i="1" dirty="0"/>
              <a:t>7</a:t>
            </a:r>
            <a:r>
              <a:rPr lang="de-DE" dirty="0"/>
              <a:t>(2), 175–187. </a:t>
            </a:r>
            <a:r>
              <a:rPr lang="de-DE" dirty="0">
                <a:hlinkClick r:id="rId5"/>
              </a:rPr>
              <a:t>https://doi.org/10.1109/TITS.2006.874722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Integration 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von Fahrspuren in unterschiedlichen Straßentopologien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Landstraßen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8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u="sng" dirty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Masterthesis im Rahmen des Forschungsprojektes MEC-View [1]</a:t>
            </a:r>
            <a:endParaRPr lang="de-DE" i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Teilprojekt </a:t>
            </a:r>
            <a:r>
              <a:rPr lang="de-DE" i="1" dirty="0"/>
              <a:t>„Luftbeobachtung“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Auswertung von Luftaufnahmen des Straßenverkehrs (Fahrzeug-Positionen,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Analyse des Fahrverhaltens der Verkehrsteilnehmer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Erstellung von Verkehrssimulationen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Optimierung des Fahrverhaltens von autonomen Fahrzeugen oder von Infrastrukturanlagen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/>
              <a:t>Ziele und Motivation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der Fahrspuren anhand von </a:t>
            </a:r>
            <a:r>
              <a:rPr lang="de-DE" dirty="0" err="1"/>
              <a:t>Trajektoriedaten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Integration der Spurerkennung in die MEC-View </a:t>
            </a:r>
            <a:r>
              <a:rPr lang="de-DE" i="1" dirty="0"/>
              <a:t>„Vehicle-Tracker“</a:t>
            </a:r>
            <a:r>
              <a:rPr lang="de-DE" dirty="0"/>
              <a:t> Anwendung 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1.1: Fahrspurdefinition mittels Trajektoriedaten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Einige Arbeiten zum Thema Spurerkennung existieren bereits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Die meisten Veröffentlichungen lösen Problem visuell</a:t>
            </a:r>
          </a:p>
          <a:p>
            <a:r>
              <a:rPr lang="de-DE" dirty="0"/>
              <a:t>Wenige Arbeiten, welche Fahrspuren in Luftaufnahmen anhand von </a:t>
            </a:r>
            <a:r>
              <a:rPr lang="de-DE" dirty="0" err="1"/>
              <a:t>Trajektoriedaten</a:t>
            </a:r>
            <a:r>
              <a:rPr lang="de-DE" dirty="0"/>
              <a:t> ermitteln</a:t>
            </a:r>
          </a:p>
          <a:p>
            <a:r>
              <a:rPr lang="de-DE" dirty="0"/>
              <a:t>Einschränkungen existierender Arbeiten: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Speziallösungen für bestimmte Straßen-Geometrien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Keine Bestimmung der realen Spur-Geometrien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Überlagerungen von Fahrspuren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Realisierung der Spurerkennung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Inhaltsplatzhalter 7">
            <a:extLst>
              <a:ext uri="{FF2B5EF4-FFF2-40B4-BE49-F238E27FC236}">
                <a16:creationId xmlns:a16="http://schemas.microsoft.com/office/drawing/2014/main" id="{B41B78CD-28B0-487D-9EE0-95CC5CD33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78" y="1718993"/>
            <a:ext cx="8029199" cy="342001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D64CA90-2697-4E57-AE4D-3D39DDD87DEF}"/>
              </a:ext>
            </a:extLst>
          </p:cNvPr>
          <p:cNvSpPr txBox="1"/>
          <p:nvPr/>
        </p:nvSpPr>
        <p:spPr>
          <a:xfrm>
            <a:off x="4140388" y="5353486"/>
            <a:ext cx="397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3.1: Basisablauf der Spurerkennung</a:t>
            </a:r>
          </a:p>
        </p:txBody>
      </p:sp>
    </p:spTree>
    <p:extLst>
      <p:ext uri="{BB962C8B-B14F-4D97-AF65-F5344CB8AC3E}">
        <p14:creationId xmlns:p14="http://schemas.microsoft.com/office/powerpoint/2010/main" val="90444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3.1 Vorverarbeitung der Trajektoriedaten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Wichtig um Qualität und Performance der nachfolgenden Schritte zu steigern</a:t>
            </a:r>
          </a:p>
          <a:p>
            <a:r>
              <a:rPr lang="de-DE" dirty="0"/>
              <a:t>Entfernung von Ausreißern und defekten Trajektorien aus Roh-Daten</a:t>
            </a:r>
          </a:p>
          <a:p>
            <a:r>
              <a:rPr lang="de-DE" dirty="0"/>
              <a:t>Erhalt von Trajektorien, welche eine Bewegung durch den untersuchten Straßenabschnitt vollständig beschreiben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493849" y="5802868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3.2: Vorverarbeitung Trajektoriedaten</a:t>
            </a:r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1154</Words>
  <Application>Microsoft Office PowerPoint</Application>
  <PresentationFormat>Breitbild</PresentationFormat>
  <Paragraphs>196</Paragraphs>
  <Slides>25</Slides>
  <Notes>17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Fahrspurerkennung in Luftaufnahmen mittels Fahrzeugtrajektorien  Masterarbeit</vt:lpstr>
      <vt:lpstr>Gliederung</vt:lpstr>
      <vt:lpstr>1. Hintergrund und Ziele der Arbeit</vt:lpstr>
      <vt:lpstr>1. Hintergrund und Ziele der Arbeit</vt:lpstr>
      <vt:lpstr>1. Hintergrund und Ziele der Arbeit</vt:lpstr>
      <vt:lpstr>2. Stand der Technik</vt:lpstr>
      <vt:lpstr>3. Realisierung der Spurerkennung</vt:lpstr>
      <vt:lpstr>3.1 Vorverarbeitung der Trajektoriedaten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Spur-Geometrien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5. Fazit und Ausblick</vt:lpstr>
      <vt:lpstr>Fragen</vt:lpstr>
      <vt:lpstr>Quellen und Referenzen</vt:lpstr>
      <vt:lpstr>Quellen und Referenzen</vt:lpstr>
      <vt:lpstr>1. Hintergrund und Ziele der Arbeit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113</cp:revision>
  <dcterms:created xsi:type="dcterms:W3CDTF">2019-01-02T07:27:27Z</dcterms:created>
  <dcterms:modified xsi:type="dcterms:W3CDTF">2019-01-24T13:22:48Z</dcterms:modified>
</cp:coreProperties>
</file>